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Proxima Nova Semibold"/>
      <p:regular r:id="rId30"/>
      <p:bold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.fntdata"/><Relationship Id="rId30" Type="http://schemas.openxmlformats.org/officeDocument/2006/relationships/font" Target="fonts/ProximaNova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39f406ed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39f406ed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39f406ed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39f406ed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0a458b1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0a458b1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0a458b12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0a458b12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0a458b12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0a458b12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0a458b12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0a458b12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045499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045499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0a458b1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0a458b1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0a458b12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0a458b12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0a458b1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0a458b1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39f406ed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39f406ed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0a458b1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0a458b1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0a458b1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0a458b1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0a458b1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0a458b1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a458b1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0a458b1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0a458b1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0a458b1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0a458b12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0a458b12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0a458b12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0a458b12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0a458b1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0a458b1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Title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899525" y="621400"/>
            <a:ext cx="6917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99525" y="1096900"/>
            <a:ext cx="69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rnal - Title &amp; 2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550150" y="915075"/>
            <a:ext cx="35793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3" type="body"/>
          </p:nvPr>
        </p:nvSpPr>
        <p:spPr>
          <a:xfrm>
            <a:off x="4704250" y="915075"/>
            <a:ext cx="35793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rnal - End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likpajak - Title Slid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1899525" y="621400"/>
            <a:ext cx="6917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1899525" y="1096900"/>
            <a:ext cx="69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likpajak - Section Header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542575" y="3602900"/>
            <a:ext cx="764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542575" y="3400400"/>
            <a:ext cx="4260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likpajak - Title &amp; Body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5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likpajak - End">
  <p:cSld name="TITLE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likpajak - Title &amp; 2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550150" y="915075"/>
            <a:ext cx="35793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3" type="body"/>
          </p:nvPr>
        </p:nvSpPr>
        <p:spPr>
          <a:xfrm>
            <a:off x="4704250" y="915075"/>
            <a:ext cx="35793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Title &amp; Body 1">
  <p:cSld name="TITLE_AND_BODY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8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Title &amp; Body 2">
  <p:cSld name="TITLE_AND_BODY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9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Section Header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542575" y="3602900"/>
            <a:ext cx="764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2" type="title"/>
          </p:nvPr>
        </p:nvSpPr>
        <p:spPr>
          <a:xfrm>
            <a:off x="542575" y="3400400"/>
            <a:ext cx="4260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Title &amp;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Title &amp; Body 1 1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21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enta - End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kari - 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899525" y="621400"/>
            <a:ext cx="6917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899525" y="1096900"/>
            <a:ext cx="69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kari - Title &amp; Body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" type="body"/>
          </p:nvPr>
        </p:nvSpPr>
        <p:spPr>
          <a:xfrm>
            <a:off x="550150" y="915067"/>
            <a:ext cx="82821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283558" y="44924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4704250" y="310925"/>
            <a:ext cx="4128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elvetica Neue"/>
              <a:buNone/>
              <a:defRPr b="1" sz="2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2" type="title"/>
          </p:nvPr>
        </p:nvSpPr>
        <p:spPr>
          <a:xfrm>
            <a:off x="4704250" y="108425"/>
            <a:ext cx="4128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b="0" sz="1000">
                <a:solidFill>
                  <a:srgbClr val="99999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Helvetica Neue"/>
              <a:buNone/>
              <a:defRPr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kari - Section Header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542575" y="3602900"/>
            <a:ext cx="764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2" type="title"/>
          </p:nvPr>
        </p:nvSpPr>
        <p:spPr>
          <a:xfrm>
            <a:off x="542575" y="3400400"/>
            <a:ext cx="4260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kari - End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rnal - Title Slid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525" y="621400"/>
            <a:ext cx="6917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899525" y="1096900"/>
            <a:ext cx="69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 Semibold"/>
              <a:buNone/>
              <a:defRPr sz="28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rnal - Section Header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542575" y="3602900"/>
            <a:ext cx="7647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2" type="title"/>
          </p:nvPr>
        </p:nvSpPr>
        <p:spPr>
          <a:xfrm>
            <a:off x="542575" y="3400400"/>
            <a:ext cx="4260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0"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○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Helvetica Neue"/>
              <a:buChar char="■"/>
              <a:defRPr b="0" i="0" sz="1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withchris.com/xcode-using-storyboards-and-xibs-versus-creating-views-programmatically/" TargetMode="External"/><Relationship Id="rId4" Type="http://schemas.openxmlformats.org/officeDocument/2006/relationships/hyperlink" Target="https://www.raywenderlich.com/3225401-snapkit-for-ios-constraints-in-a-snap" TargetMode="External"/><Relationship Id="rId5" Type="http://schemas.openxmlformats.org/officeDocument/2006/relationships/hyperlink" Target="https://snapkit.github.io/SnapKit/docs/" TargetMode="External"/><Relationship Id="rId6" Type="http://schemas.openxmlformats.org/officeDocument/2006/relationships/hyperlink" Target="https://texturegroup.org/docs/getting-started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1899525" y="621400"/>
            <a:ext cx="6917400" cy="47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SnapKit </a:t>
            </a:r>
            <a:r>
              <a:rPr lang="en"/>
              <a:t>vs </a:t>
            </a:r>
            <a:r>
              <a:rPr lang="en"/>
              <a:t>Texture</a:t>
            </a:r>
            <a:endParaRPr/>
          </a:p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1899525" y="1096900"/>
            <a:ext cx="6917400" cy="2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Thursday, 2 Juny 2022</a:t>
            </a:r>
            <a:endParaRPr sz="1400"/>
          </a:p>
        </p:txBody>
      </p:sp>
      <p:sp>
        <p:nvSpPr>
          <p:cNvPr id="93" name="Google Shape;93;p23"/>
          <p:cNvSpPr txBox="1"/>
          <p:nvPr/>
        </p:nvSpPr>
        <p:spPr>
          <a:xfrm>
            <a:off x="1899525" y="1389400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Galang A</a:t>
            </a:r>
            <a:r>
              <a:rPr b="1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b="1"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000" y="4385650"/>
            <a:ext cx="1858918" cy="54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23"/>
          <p:cNvGrpSpPr/>
          <p:nvPr/>
        </p:nvGrpSpPr>
        <p:grpSpPr>
          <a:xfrm>
            <a:off x="4931113" y="4385600"/>
            <a:ext cx="1809000" cy="548100"/>
            <a:chOff x="2932475" y="4356638"/>
            <a:chExt cx="1809000" cy="548100"/>
          </a:xfrm>
        </p:grpSpPr>
        <p:sp>
          <p:nvSpPr>
            <p:cNvPr id="96" name="Google Shape;96;p23"/>
            <p:cNvSpPr/>
            <p:nvPr/>
          </p:nvSpPr>
          <p:spPr>
            <a:xfrm>
              <a:off x="2932475" y="4356638"/>
              <a:ext cx="1809000" cy="54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4975" y="4456375"/>
              <a:ext cx="1531550" cy="331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425" y="343475"/>
            <a:ext cx="2224500" cy="44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800500" y="2294700"/>
            <a:ext cx="28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Project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441825" y="757350"/>
            <a:ext cx="4128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Pros and Cons of Using Snapkit</a:t>
            </a:r>
            <a:endParaRPr sz="1600"/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49987" y="3023100"/>
            <a:ext cx="3599351" cy="2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/>
          <p:nvPr/>
        </p:nvSpPr>
        <p:spPr>
          <a:xfrm>
            <a:off x="441825" y="1258600"/>
            <a:ext cx="3200100" cy="3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Pros: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that is much more intuitive and easy-to-use.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Lots of tutorials.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Google Shape;169;p33"/>
          <p:cNvSpPr/>
          <p:nvPr/>
        </p:nvSpPr>
        <p:spPr>
          <a:xfrm>
            <a:off x="5057425" y="1365825"/>
            <a:ext cx="3200100" cy="3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Cons: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Still need basic knowledge of Auto</a:t>
            </a:r>
            <a:r>
              <a:rPr lang="en" sz="1200"/>
              <a:t> </a:t>
            </a:r>
            <a:r>
              <a:rPr lang="en" sz="1200"/>
              <a:t>layout and </a:t>
            </a:r>
            <a:r>
              <a:rPr lang="en" sz="1200"/>
              <a:t>Constraints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444444"/>
                </a:solidFill>
                <a:highlight>
                  <a:srgbClr val="FFFFFF"/>
                </a:highlight>
              </a:rPr>
              <a:t>Texture is an iOS framework built on top of UIKit that keeps even the most complex user interfaces smooth and responsive.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Originated at facebook in 2014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 maintained by Pinterest</a:t>
            </a:r>
            <a:endParaRPr sz="1600"/>
          </a:p>
        </p:txBody>
      </p:sp>
      <p:sp>
        <p:nvSpPr>
          <p:cNvPr id="175" name="Google Shape;175;p34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is Texture?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Main Concept</a:t>
            </a:r>
            <a:endParaRPr sz="1700"/>
          </a:p>
        </p:txBody>
      </p:sp>
      <p:sp>
        <p:nvSpPr>
          <p:cNvPr id="181" name="Google Shape;181;p35"/>
          <p:cNvSpPr txBox="1"/>
          <p:nvPr>
            <p:ph type="title"/>
          </p:nvPr>
        </p:nvSpPr>
        <p:spPr>
          <a:xfrm>
            <a:off x="3010050" y="1748575"/>
            <a:ext cx="31239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 Everything is a Node “</a:t>
            </a:r>
            <a:endParaRPr sz="2000"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8" y="2357425"/>
            <a:ext cx="7122624" cy="18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Custom Object</a:t>
            </a:r>
            <a:endParaRPr sz="1700"/>
          </a:p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567600" y="1385450"/>
            <a:ext cx="8008800" cy="297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ASDisplayNode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ASImageNode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ASButtonNode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ASMapNode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ASTextNode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ASNetworkImageNode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ASEditableTextNode</a:t>
            </a:r>
            <a:endParaRPr b="0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ASControlNode</a:t>
            </a:r>
            <a:endParaRPr b="0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Layout Spec</a:t>
            </a:r>
            <a:endParaRPr sz="1700"/>
          </a:p>
        </p:txBody>
      </p:sp>
      <p:sp>
        <p:nvSpPr>
          <p:cNvPr id="194" name="Google Shape;194;p37"/>
          <p:cNvSpPr txBox="1"/>
          <p:nvPr>
            <p:ph type="title"/>
          </p:nvPr>
        </p:nvSpPr>
        <p:spPr>
          <a:xfrm>
            <a:off x="567600" y="1385450"/>
            <a:ext cx="8008800" cy="297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highlight>
                  <a:srgbClr val="FFFFFF"/>
                </a:highlight>
              </a:rPr>
              <a:t>AS</a:t>
            </a:r>
            <a:r>
              <a:rPr lang="en" sz="1300">
                <a:highlight>
                  <a:srgbClr val="FFFFFF"/>
                </a:highlight>
              </a:rPr>
              <a:t>Wrapper</a:t>
            </a:r>
            <a:r>
              <a:rPr b="0" lang="en" sz="1300"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Stack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Inset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Overlay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Background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Center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Ratio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Relative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Absolute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</a:t>
            </a:r>
            <a:r>
              <a:rPr b="0" lang="en" sz="1300">
                <a:solidFill>
                  <a:schemeClr val="dk1"/>
                </a:solidFill>
              </a:rPr>
              <a:t>c</a:t>
            </a:r>
            <a:endParaRPr b="0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Corner</a:t>
            </a:r>
            <a:r>
              <a:rPr b="0" lang="en" sz="1300">
                <a:solidFill>
                  <a:schemeClr val="dk1"/>
                </a:solidFill>
                <a:highlight>
                  <a:srgbClr val="FFFFFF"/>
                </a:highlight>
              </a:rPr>
              <a:t>LayoutSpec</a:t>
            </a:r>
            <a:endParaRPr b="0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425" y="343475"/>
            <a:ext cx="2224500" cy="44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/>
        </p:nvSpPr>
        <p:spPr>
          <a:xfrm>
            <a:off x="800500" y="2294700"/>
            <a:ext cx="28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Project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441825" y="757350"/>
            <a:ext cx="4128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Pros and Cons of Using Texture</a:t>
            </a:r>
            <a:endParaRPr sz="1600"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49987" y="3023100"/>
            <a:ext cx="3599351" cy="2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41825" y="1258600"/>
            <a:ext cx="3200100" cy="3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Performance.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 Documented.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more auto layout issue.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Straightforward.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5057425" y="1365825"/>
            <a:ext cx="3200100" cy="33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 </a:t>
            </a:r>
            <a:r>
              <a:rPr lang="en"/>
              <a:t>something</a:t>
            </a:r>
            <a:r>
              <a:rPr lang="en"/>
              <a:t> new concept.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</a:t>
            </a:r>
            <a:r>
              <a:rPr lang="en"/>
              <a:t>elatively difficult to learn for new developers.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Conclusion</a:t>
            </a:r>
            <a:endParaRPr sz="1700"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567600" y="1493200"/>
            <a:ext cx="8008800" cy="28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Snapkit and Texture have different purposes.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Snapkit was built </a:t>
            </a:r>
            <a:r>
              <a:rPr b="0" lang="en" sz="1400">
                <a:solidFill>
                  <a:schemeClr val="dk1"/>
                </a:solidFill>
              </a:rPr>
              <a:t>to make Auto Layout and constraints easy to use, more intuitive and expressive. Texture was built related to performance to make iOS UI more smooth and responsive.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en" sz="1400">
                <a:solidFill>
                  <a:schemeClr val="dk1"/>
                </a:solidFill>
              </a:rPr>
              <a:t>Should we use snapkit or texture ? Back to needs and resources ;)</a:t>
            </a:r>
            <a:endParaRPr b="0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F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https://codewithchris.com/xcode-using-storyboards-and-xibs-versus-creating-views-programmatically/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https://www.raywenderlich.com/3225401-snapkit-for-ios-constraints-in-a-snap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https://snapkit.github.io/SnapKit/docs/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https://texturegroup.org/docs/getting-started.html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https://www.youtube.com/watch?v=7tH1CproXPg&amp;list=WL&amp;index=1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1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Resource: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more conflicts in XIB file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30394F"/>
                </a:solidFill>
                <a:highlight>
                  <a:srgbClr val="FFFFFF"/>
                </a:highlight>
              </a:rPr>
              <a:t>Performance wise. XIB needs to be read from the disk and analysed/parsed</a:t>
            </a:r>
            <a:endParaRPr sz="1600">
              <a:solidFill>
                <a:srgbClr val="30394F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F"/>
              </a:buClr>
              <a:buSzPts val="1600"/>
              <a:buChar char="●"/>
            </a:pPr>
            <a:r>
              <a:rPr lang="en" sz="1600">
                <a:solidFill>
                  <a:srgbClr val="30394F"/>
                </a:solidFill>
                <a:highlight>
                  <a:srgbClr val="FFFFFF"/>
                </a:highlight>
              </a:rPr>
              <a:t>XIBs lack customizations (drop shadows, round corners)</a:t>
            </a:r>
            <a:endParaRPr sz="1600">
              <a:solidFill>
                <a:srgbClr val="30394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550150" y="949775"/>
            <a:ext cx="56766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Why </a:t>
            </a:r>
            <a:r>
              <a:rPr lang="en" sz="1700"/>
              <a:t>we need to </a:t>
            </a:r>
            <a:r>
              <a:rPr lang="en" sz="1700"/>
              <a:t>building UI use programmatically?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538" y="1410773"/>
            <a:ext cx="2064925" cy="23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F"/>
              </a:buClr>
              <a:buSzPts val="1600"/>
              <a:buChar char="●"/>
            </a:pPr>
            <a:r>
              <a:rPr lang="en" sz="1600"/>
              <a:t>UIKit only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Char char="●"/>
            </a:pPr>
            <a:r>
              <a:rPr b="1" lang="en" sz="1600">
                <a:solidFill>
                  <a:srgbClr val="980000"/>
                </a:solidFill>
              </a:rPr>
              <a:t>Uikit + Snapkit</a:t>
            </a:r>
            <a:endParaRPr b="1" sz="1600">
              <a:solidFill>
                <a:srgbClr val="98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Char char="●"/>
            </a:pPr>
            <a:r>
              <a:rPr b="1" lang="en" sz="1600">
                <a:solidFill>
                  <a:srgbClr val="980000"/>
                </a:solidFill>
              </a:rPr>
              <a:t>AsyncDisplayKit / Texture</a:t>
            </a:r>
            <a:endParaRPr b="1" sz="1600">
              <a:solidFill>
                <a:srgbClr val="98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SwiftUI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FluentUI (Microsoft Fluent UI design system)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to Build Programmatically UI?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600">
                <a:solidFill>
                  <a:schemeClr val="dk1"/>
                </a:solidFill>
              </a:rPr>
              <a:t>Lightweight DSL (domain-specific language) to make Auto Layout and constraints a breeze to work with.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domain-specific language (DSL) is a language created to express and deal with a specific domain or to solve a specific problem.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is SnapKit?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Composability and Chaining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snapkit can do?</a:t>
            </a:r>
            <a:endParaRPr sz="1700"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75" y="1984100"/>
            <a:ext cx="4926800" cy="7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75" y="3305475"/>
            <a:ext cx="4926799" cy="75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2911300" y="2658975"/>
            <a:ext cx="4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Modify Constraints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</a:t>
            </a:r>
            <a:r>
              <a:rPr lang="en" sz="1700"/>
              <a:t>hat snapkit can do?</a:t>
            </a:r>
            <a:endParaRPr sz="1700"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75" y="1865475"/>
            <a:ext cx="4926799" cy="91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75" y="3027900"/>
            <a:ext cx="4926799" cy="11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 </a:t>
            </a:r>
            <a:r>
              <a:rPr lang="en" sz="1600">
                <a:solidFill>
                  <a:schemeClr val="dk1"/>
                </a:solidFill>
              </a:rPr>
              <a:t>S</a:t>
            </a:r>
            <a:r>
              <a:rPr lang="en" sz="1600">
                <a:solidFill>
                  <a:schemeClr val="dk1"/>
                </a:solidFill>
              </a:rPr>
              <a:t>pecificity Needed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snapkit can do?</a:t>
            </a:r>
            <a:endParaRPr sz="1700"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00" y="1952725"/>
            <a:ext cx="4728350" cy="982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2957475" y="2789825"/>
            <a:ext cx="4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800" y="3436325"/>
            <a:ext cx="4728349" cy="113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600">
                <a:solidFill>
                  <a:srgbClr val="444444"/>
                </a:solidFill>
                <a:highlight>
                  <a:srgbClr val="FFFFFF"/>
                </a:highlight>
              </a:rPr>
              <a:t>Debug with ease</a:t>
            </a:r>
            <a:endParaRPr sz="16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snapkit can do?</a:t>
            </a:r>
            <a:endParaRPr sz="1700"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75" y="1962350"/>
            <a:ext cx="5773201" cy="1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550150" y="1562474"/>
            <a:ext cx="8282100" cy="28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Keeping a reference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1"/>
          <p:cNvSpPr txBox="1"/>
          <p:nvPr>
            <p:ph type="title"/>
          </p:nvPr>
        </p:nvSpPr>
        <p:spPr>
          <a:xfrm>
            <a:off x="550150" y="949775"/>
            <a:ext cx="51840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snapkit can do?</a:t>
            </a:r>
            <a:endParaRPr sz="1700"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75" y="1924250"/>
            <a:ext cx="5341081" cy="2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ku - Mekari Master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